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82" r:id="rId3"/>
    <p:sldId id="263" r:id="rId4"/>
    <p:sldId id="280" r:id="rId5"/>
    <p:sldId id="283" r:id="rId6"/>
    <p:sldId id="284" r:id="rId7"/>
    <p:sldId id="285" r:id="rId8"/>
    <p:sldId id="260" r:id="rId9"/>
    <p:sldId id="268" r:id="rId10"/>
    <p:sldId id="271" r:id="rId11"/>
    <p:sldId id="272" r:id="rId12"/>
    <p:sldId id="261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-79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9620A-28E7-4040-8145-6A3BE3F2D0D0}" type="datetimeFigureOut">
              <a:rPr lang="es-ES" smtClean="0"/>
              <a:pPr/>
              <a:t>12/01/2018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202CD-972F-4BF3-8553-CE3B460BCF6E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570862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Niamey: Níger</a:t>
            </a:r>
          </a:p>
          <a:p>
            <a:r>
              <a:rPr lang="es-ES" dirty="0" err="1" smtClean="0"/>
              <a:t>Yamusukru</a:t>
            </a:r>
            <a:r>
              <a:rPr lang="es-ES" dirty="0" smtClean="0"/>
              <a:t>: Costa de </a:t>
            </a:r>
            <a:r>
              <a:rPr lang="es-ES" dirty="0" err="1" smtClean="0"/>
              <a:t>MArfil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202CD-972F-4BF3-8553-CE3B460BCF6E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965187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2C5D6-D853-4E04-9DD0-D34AF6EEA880}" type="datetime1">
              <a:rPr lang="es-ES" smtClean="0"/>
              <a:pPr/>
              <a:t>12/01/2018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Juan Ruiz Alzola - University of Las Palmas de Gran Canaria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C52E0-222C-4DC1-B14C-6F9D5F96CE0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85222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9AA11-0D0E-46DF-A2FE-76D2E08FFADF}" type="datetime1">
              <a:rPr lang="es-ES" smtClean="0"/>
              <a:pPr/>
              <a:t>12/01/2018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Juan Ruiz Alzola - University of Las Palmas de Gran Canaria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C52E0-222C-4DC1-B14C-6F9D5F96CE0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96770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38B0-90FA-4B0C-B07B-17CAA01C272E}" type="datetime1">
              <a:rPr lang="es-ES" smtClean="0"/>
              <a:pPr/>
              <a:t>12/01/2018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Juan Ruiz Alzola - University of Las Palmas de Gran Canaria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C52E0-222C-4DC1-B14C-6F9D5F96CE0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48603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5922-342B-423E-B08D-64809FDE4354}" type="datetime1">
              <a:rPr lang="es-ES" smtClean="0"/>
              <a:pPr/>
              <a:t>12/01/2018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Juan Ruiz Alzola - University of Las Palmas de Gran Canaria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C52E0-222C-4DC1-B14C-6F9D5F96CE0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663337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F6BF-BAF5-442E-BF8A-71A40824374F}" type="datetime1">
              <a:rPr lang="es-ES" smtClean="0"/>
              <a:pPr/>
              <a:t>12/01/2018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Juan Ruiz Alzola - University of Las Palmas de Gran Canaria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C52E0-222C-4DC1-B14C-6F9D5F96CE0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665602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48427-391B-47DC-ADD9-A9C24F4C6783}" type="datetime1">
              <a:rPr lang="es-ES" smtClean="0"/>
              <a:pPr/>
              <a:t>12/01/2018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Juan Ruiz Alzola - University of Las Palmas de Gran Canaria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C52E0-222C-4DC1-B14C-6F9D5F96CE0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71297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AF5A4-2F2D-4165-A68B-7CE22FA1DC6E}" type="datetime1">
              <a:rPr lang="es-ES" smtClean="0"/>
              <a:pPr/>
              <a:t>12/01/2018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Juan Ruiz Alzola - University of Las Palmas de Gran Canaria</a:t>
            </a:r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C52E0-222C-4DC1-B14C-6F9D5F96CE0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898647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3D4A-F6BC-4100-9115-11C509F7AC82}" type="datetime1">
              <a:rPr lang="es-ES" smtClean="0"/>
              <a:pPr/>
              <a:t>12/01/2018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Juan Ruiz Alzola - University of Las Palmas de Gran Canaria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C52E0-222C-4DC1-B14C-6F9D5F96CE0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345649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3D90-C768-4ACF-9BD7-9709470E14FA}" type="datetime1">
              <a:rPr lang="es-ES" smtClean="0"/>
              <a:pPr/>
              <a:t>12/01/2018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Juan Ruiz Alzola - University of Las Palmas de Gran Canaria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C52E0-222C-4DC1-B14C-6F9D5F96CE0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78594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3460-98E2-4D94-94F5-4357F903DDB2}" type="datetime1">
              <a:rPr lang="es-ES" smtClean="0"/>
              <a:pPr/>
              <a:t>12/01/2018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Juan Ruiz Alzola - University of Las Palmas de Gran Canaria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C52E0-222C-4DC1-B14C-6F9D5F96CE0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86555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3D057-4CE6-4B23-A507-F9BACD151F33}" type="datetime1">
              <a:rPr lang="es-ES" smtClean="0"/>
              <a:pPr/>
              <a:t>12/01/2018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Juan Ruiz Alzola - University of Las Palmas de Gran Canaria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C52E0-222C-4DC1-B14C-6F9D5F96CE0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952126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35479-EF63-4198-96DE-A42859C88BAE}" type="datetime1">
              <a:rPr lang="es-ES" smtClean="0"/>
              <a:pPr/>
              <a:t>12/01/2018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smtClean="0"/>
              <a:t>Juan Ruiz Alzola - University of Las Palmas de Gran Canaria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C52E0-222C-4DC1-B14C-6F9D5F96CE0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727881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hyperlink" Target="http://medtec4susdev.org/" TargetMode="External"/><Relationship Id="rId4" Type="http://schemas.openxmlformats.org/officeDocument/2006/relationships/hyperlink" Target="https://na-mic.github.io/ProjectWeek/PW28_2018_GranCanaria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6.jpeg"/><Relationship Id="rId7" Type="http://schemas.openxmlformats.org/officeDocument/2006/relationships/image" Target="../media/image2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5.png"/><Relationship Id="rId10" Type="http://schemas.microsoft.com/office/2007/relationships/hdphoto" Target="../media/hdphoto9.wdp"/><Relationship Id="rId4" Type="http://schemas.openxmlformats.org/officeDocument/2006/relationships/image" Target="../media/image1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medtec4susdev.org/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jpeg"/><Relationship Id="rId7" Type="http://schemas.openxmlformats.org/officeDocument/2006/relationships/image" Target="../media/image10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hyperlink" Target="http://www.grancanaria.com/turismo/en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jpe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0.png"/><Relationship Id="rId5" Type="http://schemas.openxmlformats.org/officeDocument/2006/relationships/image" Target="../media/image16.jpeg"/><Relationship Id="rId10" Type="http://schemas.microsoft.com/office/2007/relationships/hdphoto" Target="../media/hdphoto2.wdp"/><Relationship Id="rId4" Type="http://schemas.openxmlformats.org/officeDocument/2006/relationships/image" Target="../media/image6.jpe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hyperlink" Target="http://hotelparqueenlaspalmas.com/e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hotels.marriott.com/hotels/ac-hotel-iberia-las-palmas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edtec4susdev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.jpeg"/><Relationship Id="rId7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10" Type="http://schemas.microsoft.com/office/2007/relationships/hdphoto" Target="../media/hdphoto6.wdp"/><Relationship Id="rId4" Type="http://schemas.openxmlformats.org/officeDocument/2006/relationships/image" Target="../media/image1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47801" y="5211239"/>
            <a:ext cx="5891002" cy="15469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4017" y="436636"/>
            <a:ext cx="6349206" cy="4774603"/>
          </a:xfrm>
          <a:prstGeom prst="rect">
            <a:avLst/>
          </a:prstGeom>
        </p:spPr>
      </p:pic>
      <p:sp>
        <p:nvSpPr>
          <p:cNvPr id="12" name="Subtítulo 11"/>
          <p:cNvSpPr>
            <a:spLocks noGrp="1"/>
          </p:cNvSpPr>
          <p:nvPr>
            <p:ph type="subTitle" idx="1"/>
          </p:nvPr>
        </p:nvSpPr>
        <p:spPr>
          <a:xfrm>
            <a:off x="6610867" y="1277931"/>
            <a:ext cx="5568778" cy="3933308"/>
          </a:xfrm>
        </p:spPr>
        <p:txBody>
          <a:bodyPr>
            <a:normAutofit fontScale="70000" lnSpcReduction="20000"/>
          </a:bodyPr>
          <a:lstStyle/>
          <a:p>
            <a:r>
              <a:rPr lang="es-ES" sz="4000" b="1" dirty="0" smtClean="0"/>
              <a:t>28th NA-MIC Project </a:t>
            </a:r>
            <a:r>
              <a:rPr lang="es-ES" sz="4000" b="1" dirty="0" err="1" smtClean="0"/>
              <a:t>Week</a:t>
            </a:r>
            <a:endParaRPr lang="es-ES" sz="4000" b="1" dirty="0" smtClean="0"/>
          </a:p>
          <a:p>
            <a:r>
              <a:rPr lang="es-ES" sz="2900" dirty="0" smtClean="0"/>
              <a:t>June 25-29, 2018</a:t>
            </a:r>
          </a:p>
          <a:p>
            <a:r>
              <a:rPr lang="es-ES" sz="3100" b="1" dirty="0" smtClean="0"/>
              <a:t>Universidad de Las Palmas de Gran Canaria</a:t>
            </a:r>
          </a:p>
          <a:p>
            <a:r>
              <a:rPr lang="es-ES" sz="2900" dirty="0" err="1" smtClean="0"/>
              <a:t>Canary</a:t>
            </a:r>
            <a:r>
              <a:rPr lang="es-ES" sz="2900" dirty="0" smtClean="0"/>
              <a:t> </a:t>
            </a:r>
            <a:r>
              <a:rPr lang="es-ES" sz="2900" dirty="0" err="1" smtClean="0"/>
              <a:t>Islands</a:t>
            </a:r>
            <a:r>
              <a:rPr lang="es-ES" sz="2900" dirty="0" smtClean="0"/>
              <a:t> – </a:t>
            </a:r>
            <a:r>
              <a:rPr lang="es-ES" sz="2900" dirty="0" err="1" smtClean="0"/>
              <a:t>Spain</a:t>
            </a:r>
            <a:endParaRPr lang="es-ES" sz="2900" dirty="0" smtClean="0"/>
          </a:p>
          <a:p>
            <a:r>
              <a:rPr lang="es-ES" sz="2000" dirty="0">
                <a:hlinkClick r:id="rId4"/>
              </a:rPr>
              <a:t>https://na-mic.github.io/ProjectWeek/PW28_2018_GranCanaria</a:t>
            </a:r>
            <a:r>
              <a:rPr lang="es-ES" dirty="0" smtClean="0">
                <a:hlinkClick r:id="rId4"/>
              </a:rPr>
              <a:t>/</a:t>
            </a:r>
            <a:r>
              <a:rPr lang="es-ES" dirty="0" smtClean="0"/>
              <a:t> </a:t>
            </a:r>
          </a:p>
          <a:p>
            <a:endParaRPr lang="es-ES" dirty="0" smtClean="0"/>
          </a:p>
          <a:p>
            <a:r>
              <a:rPr lang="es-ES" dirty="0" smtClean="0"/>
              <a:t>Prof. Juan Ruiz-Alzola</a:t>
            </a:r>
          </a:p>
          <a:p>
            <a:r>
              <a:rPr lang="es-ES" dirty="0" smtClean="0"/>
              <a:t>Universidad de Las Palmas de Gran Canaria</a:t>
            </a:r>
          </a:p>
          <a:p>
            <a:r>
              <a:rPr lang="es-ES" dirty="0" smtClean="0"/>
              <a:t>Instituto de Astrofísica de Canarias</a:t>
            </a:r>
          </a:p>
          <a:p>
            <a:r>
              <a:rPr lang="es-ES" dirty="0" smtClean="0"/>
              <a:t>INTERREG </a:t>
            </a:r>
            <a:r>
              <a:rPr lang="es-ES" dirty="0" err="1" smtClean="0"/>
              <a:t>MACBioIDi</a:t>
            </a:r>
            <a:r>
              <a:rPr lang="es-ES" dirty="0" smtClean="0"/>
              <a:t> PI</a:t>
            </a:r>
          </a:p>
          <a:p>
            <a:r>
              <a:rPr lang="es-ES" dirty="0" smtClean="0">
                <a:hlinkClick r:id="rId5"/>
              </a:rPr>
              <a:t>http://medtec4susdev.org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71504" y="4059235"/>
            <a:ext cx="1048384" cy="1082800"/>
          </a:xfrm>
          <a:prstGeom prst="rect">
            <a:avLst/>
          </a:prstGeom>
        </p:spPr>
      </p:pic>
      <p:pic>
        <p:nvPicPr>
          <p:cNvPr id="14" name="Imagen 1" descr="logo_fondotransparente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28118" y="4059235"/>
            <a:ext cx="1152006" cy="1152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640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64091" y="365125"/>
            <a:ext cx="7598004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Already started &amp; promoting  international collaboration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94536" y="498835"/>
            <a:ext cx="1524000" cy="1524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7562" y="542922"/>
            <a:ext cx="1432875" cy="147991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5551" y="4849289"/>
            <a:ext cx="5891002" cy="154697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276553" y="4849289"/>
            <a:ext cx="57320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Only a first step. Some of the next ones: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F0"/>
                </a:solidFill>
              </a:rPr>
              <a:t>International mentoring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F0"/>
                </a:solidFill>
              </a:rPr>
              <a:t>Medical &amp; engineering education based on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F0"/>
                </a:solidFill>
              </a:rPr>
              <a:t>Affordable high-tech medical &amp; surgical simulators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F0"/>
                </a:solidFill>
              </a:rPr>
              <a:t>Screening the diabetic foot measuring thermal radiation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219460" y="1597715"/>
            <a:ext cx="459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In Cape Verde, in Mauritania, in Senegal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harpenSoften amount="50000"/>
                    </a14:imgEffect>
                    <a14:imgEffect>
                      <a14:brightnessContrast bright="23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463" y="2035535"/>
            <a:ext cx="3854583" cy="28909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sharpenSoften amount="50000"/>
                    </a14:imgEffect>
                    <a14:imgEffect>
                      <a14:brightnessContrast bright="16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22989" y="2035536"/>
            <a:ext cx="3900240" cy="292518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sharpenSoften amount="50000"/>
                    </a14:imgEffect>
                    <a14:imgEffect>
                      <a14:brightnessContrast bright="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08414" y="2035535"/>
            <a:ext cx="3914575" cy="29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47801" y="5211239"/>
            <a:ext cx="5891002" cy="154697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64091" y="365125"/>
            <a:ext cx="7598004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Looking forward, looking further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53004"/>
            <a:ext cx="10780336" cy="329038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</a:t>
            </a:r>
            <a:r>
              <a:rPr lang="en-US" dirty="0" smtClean="0">
                <a:solidFill>
                  <a:srgbClr val="FF0000"/>
                </a:solidFill>
              </a:rPr>
              <a:t>international hub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 medical technology and training, adapted to the needs of developing countries, which serves as </a:t>
            </a:r>
            <a:r>
              <a:rPr lang="en-US" dirty="0" smtClean="0">
                <a:solidFill>
                  <a:srgbClr val="FF0000"/>
                </a:solidFill>
              </a:rPr>
              <a:t>model of reference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Train the trainers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based on technology: health personnel &amp; engineers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Develop technology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paradigms well suited to the needs: medical </a:t>
            </a:r>
            <a:r>
              <a:rPr lang="en-US" dirty="0" smtClean="0">
                <a:solidFill>
                  <a:schemeClr val="accent5"/>
                </a:solidFill>
              </a:rPr>
              <a:t>virtual simulators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autonomous </a:t>
            </a:r>
            <a:r>
              <a:rPr lang="en-US" dirty="0" smtClean="0">
                <a:solidFill>
                  <a:schemeClr val="accent5"/>
                </a:solidFill>
              </a:rPr>
              <a:t>telemedicine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systems, </a:t>
            </a:r>
            <a:r>
              <a:rPr lang="en-US" dirty="0" smtClean="0">
                <a:solidFill>
                  <a:schemeClr val="accent5"/>
                </a:solidFill>
              </a:rPr>
              <a:t>hospital information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systems 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Mainly using </a:t>
            </a:r>
            <a:r>
              <a:rPr lang="en-US" dirty="0" smtClean="0">
                <a:solidFill>
                  <a:schemeClr val="accent5"/>
                </a:solidFill>
              </a:rPr>
              <a:t>open technology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licensing schemes: promote innovative business models that </a:t>
            </a:r>
            <a:r>
              <a:rPr lang="en-US" dirty="0" smtClean="0">
                <a:solidFill>
                  <a:schemeClr val="accent5"/>
                </a:solidFill>
              </a:rPr>
              <a:t>foster local economy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during deployment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 into </a:t>
            </a:r>
            <a:r>
              <a:rPr lang="en-US" dirty="0" smtClean="0">
                <a:solidFill>
                  <a:srgbClr val="FF0000"/>
                </a:solidFill>
              </a:rPr>
              <a:t>a global network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all the partners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94536" y="498835"/>
            <a:ext cx="1524000" cy="1524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7562" y="542922"/>
            <a:ext cx="1432875" cy="147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088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15747" y="1483756"/>
            <a:ext cx="10318987" cy="2387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Thank you and see you soon in Gran </a:t>
            </a:r>
            <a:r>
              <a:rPr lang="en-US" dirty="0" err="1" smtClean="0">
                <a:solidFill>
                  <a:srgbClr val="0070C0"/>
                </a:solidFill>
              </a:rPr>
              <a:t>Canaria</a:t>
            </a:r>
            <a:r>
              <a:rPr lang="en-US" dirty="0" smtClean="0">
                <a:solidFill>
                  <a:srgbClr val="0070C0"/>
                </a:solidFill>
              </a:rPr>
              <a:t>!!!</a:t>
            </a:r>
            <a:endParaRPr lang="es-ES" dirty="0">
              <a:solidFill>
                <a:srgbClr val="0070C0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94536" y="498835"/>
            <a:ext cx="1524000" cy="1524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7562" y="542922"/>
            <a:ext cx="1432875" cy="14799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47801" y="5211239"/>
            <a:ext cx="5891002" cy="1546974"/>
          </a:xfrm>
          <a:prstGeom prst="rect">
            <a:avLst/>
          </a:prstGeom>
        </p:spPr>
      </p:pic>
      <p:sp>
        <p:nvSpPr>
          <p:cNvPr id="9" name="Subtítulo 2"/>
          <p:cNvSpPr>
            <a:spLocks noGrp="1"/>
          </p:cNvSpPr>
          <p:nvPr>
            <p:ph type="subTitle" idx="1"/>
          </p:nvPr>
        </p:nvSpPr>
        <p:spPr>
          <a:xfrm>
            <a:off x="1006637" y="3871356"/>
            <a:ext cx="10318987" cy="1339883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 smtClean="0"/>
              <a:t>Prof. Juan Ruiz Alzola</a:t>
            </a:r>
          </a:p>
          <a:p>
            <a:r>
              <a:rPr lang="es-ES" sz="8000" dirty="0"/>
              <a:t>Universidad de Las Palmas de Gran </a:t>
            </a:r>
            <a:r>
              <a:rPr lang="es-ES" sz="8000" dirty="0" smtClean="0"/>
              <a:t>Canaria &amp; Instituto </a:t>
            </a:r>
            <a:r>
              <a:rPr lang="es-ES" sz="8000" dirty="0"/>
              <a:t>de Astrofísica de Canarias</a:t>
            </a:r>
          </a:p>
          <a:p>
            <a:r>
              <a:rPr lang="es-ES" sz="8000" dirty="0"/>
              <a:t>INTERREG </a:t>
            </a:r>
            <a:r>
              <a:rPr lang="es-ES" sz="8000" dirty="0" err="1"/>
              <a:t>MACBioIDi</a:t>
            </a:r>
            <a:r>
              <a:rPr lang="es-ES" sz="8000" dirty="0"/>
              <a:t> PI</a:t>
            </a:r>
          </a:p>
          <a:p>
            <a:r>
              <a:rPr lang="es-ES" sz="8000" dirty="0">
                <a:hlinkClick r:id="rId5"/>
              </a:rPr>
              <a:t>http://medtec4susdev.org</a:t>
            </a:r>
            <a:r>
              <a:rPr lang="es-ES" sz="8000" dirty="0"/>
              <a:t>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12597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47801" y="5211239"/>
            <a:ext cx="5891002" cy="1546974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1" y="2253004"/>
            <a:ext cx="4920048" cy="3468174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Gran </a:t>
            </a:r>
            <a:r>
              <a:rPr lang="en-US" sz="2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Canaria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Canary Islands are main global tourism destinations</a:t>
            </a:r>
          </a:p>
          <a:p>
            <a:pPr lvl="1"/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Population: 0.9M / 2.1M</a:t>
            </a:r>
          </a:p>
          <a:p>
            <a:pPr lvl="1"/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Tourists: 4.2M / 15M (13M foreign)</a:t>
            </a:r>
          </a:p>
          <a:p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 of Spain / European Union</a:t>
            </a:r>
          </a:p>
          <a:p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Close to Africa: outermost region</a:t>
            </a:r>
          </a:p>
          <a:p>
            <a:pPr lvl="1"/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Special regime / fiscal incentives</a:t>
            </a:r>
          </a:p>
          <a:p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Well-connected / European standards</a:t>
            </a:r>
          </a:p>
          <a:p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Two large universities / world-class research </a:t>
            </a:r>
            <a:r>
              <a:rPr lang="en-US" sz="2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infrastr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Astrophysics - Oceanic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94536" y="498835"/>
            <a:ext cx="1524000" cy="1524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7562" y="542922"/>
            <a:ext cx="1432875" cy="1479913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2564091" y="365125"/>
            <a:ext cx="7598004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Key facts about ULPGC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5758248" y="2253004"/>
            <a:ext cx="6091881" cy="3290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University of Las Palmas de Gran </a:t>
            </a:r>
            <a:r>
              <a:rPr lang="en-US" sz="2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Canaria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(ULPGC)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23.000 students / 1.600 faculty members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15 schools / 40 degrees / 33 masters / 13 PhD </a:t>
            </a:r>
            <a:r>
              <a:rPr lang="en-US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progr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 research institutes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Collaboration with many European &amp; international universities and research centers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Cooperation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develop. -&gt; Africa and Latin America</a:t>
            </a:r>
            <a:endParaRPr lang="es-ES" dirty="0" smtClean="0"/>
          </a:p>
          <a:p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Las Palmas de Gran </a:t>
            </a:r>
            <a:r>
              <a:rPr lang="en-US" sz="2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Canaria</a:t>
            </a: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large booming city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Metro area &gt; 0.5M / large port &amp; trade activity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855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94536" y="498835"/>
            <a:ext cx="1524000" cy="1524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7562" y="542922"/>
            <a:ext cx="1432875" cy="1479913"/>
          </a:xfrm>
          <a:prstGeom prst="rect">
            <a:avLst/>
          </a:prstGeom>
        </p:spPr>
      </p:pic>
      <p:grpSp>
        <p:nvGrpSpPr>
          <p:cNvPr id="8" name="Grupo 7"/>
          <p:cNvGrpSpPr>
            <a:grpSpLocks noChangeAspect="1"/>
          </p:cNvGrpSpPr>
          <p:nvPr/>
        </p:nvGrpSpPr>
        <p:grpSpPr>
          <a:xfrm>
            <a:off x="2391014" y="10"/>
            <a:ext cx="7552944" cy="6857990"/>
            <a:chOff x="4639056" y="10"/>
            <a:chExt cx="7552944" cy="6857990"/>
          </a:xfrm>
        </p:grpSpPr>
        <p:pic>
          <p:nvPicPr>
            <p:cNvPr id="9" name="Marcador de contenido 3"/>
            <p:cNvPicPr>
              <a:picLocks noChangeAspect="1"/>
            </p:cNvPicPr>
            <p:nvPr/>
          </p:nvPicPr>
          <p:blipFill rotWithShape="1">
            <a:blip r:embed="rId5" cstate="print"/>
            <a:srcRect t="477" r="-2" b="2927"/>
            <a:stretch/>
          </p:blipFill>
          <p:spPr>
            <a:xfrm>
              <a:off x="4639056" y="10"/>
              <a:ext cx="7552944" cy="6857990"/>
            </a:xfrm>
            <a:prstGeom prst="rect">
              <a:avLst/>
            </a:prstGeom>
            <a:effectLst/>
          </p:spPr>
        </p:pic>
        <p:sp>
          <p:nvSpPr>
            <p:cNvPr id="10" name="Forma libre: forma 8"/>
            <p:cNvSpPr/>
            <p:nvPr/>
          </p:nvSpPr>
          <p:spPr>
            <a:xfrm>
              <a:off x="5502804" y="1940953"/>
              <a:ext cx="1275918" cy="2805611"/>
            </a:xfrm>
            <a:custGeom>
              <a:avLst/>
              <a:gdLst>
                <a:gd name="connsiteX0" fmla="*/ 1243230 w 1243230"/>
                <a:gd name="connsiteY0" fmla="*/ 1323844 h 2795363"/>
                <a:gd name="connsiteX1" fmla="*/ 1075279 w 1243230"/>
                <a:gd name="connsiteY1" fmla="*/ 1501126 h 2795363"/>
                <a:gd name="connsiteX2" fmla="*/ 692724 w 1243230"/>
                <a:gd name="connsiteY2" fmla="*/ 1939664 h 2795363"/>
                <a:gd name="connsiteX3" fmla="*/ 487450 w 1243230"/>
                <a:gd name="connsiteY3" fmla="*/ 2611468 h 2795363"/>
                <a:gd name="connsiteX4" fmla="*/ 11589 w 1243230"/>
                <a:gd name="connsiteY4" fmla="*/ 2564815 h 2795363"/>
                <a:gd name="connsiteX5" fmla="*/ 235524 w 1243230"/>
                <a:gd name="connsiteY5" fmla="*/ 54881 h 2795363"/>
                <a:gd name="connsiteX6" fmla="*/ 1177915 w 1243230"/>
                <a:gd name="connsiteY6" fmla="*/ 773338 h 2795363"/>
                <a:gd name="connsiteX7" fmla="*/ 1177915 w 1243230"/>
                <a:gd name="connsiteY7" fmla="*/ 773338 h 2795363"/>
                <a:gd name="connsiteX0" fmla="*/ 1243230 w 1264135"/>
                <a:gd name="connsiteY0" fmla="*/ 1334092 h 2805611"/>
                <a:gd name="connsiteX1" fmla="*/ 1075279 w 1264135"/>
                <a:gd name="connsiteY1" fmla="*/ 1511374 h 2805611"/>
                <a:gd name="connsiteX2" fmla="*/ 692724 w 1264135"/>
                <a:gd name="connsiteY2" fmla="*/ 1949912 h 2805611"/>
                <a:gd name="connsiteX3" fmla="*/ 487450 w 1264135"/>
                <a:gd name="connsiteY3" fmla="*/ 2621716 h 2805611"/>
                <a:gd name="connsiteX4" fmla="*/ 11589 w 1264135"/>
                <a:gd name="connsiteY4" fmla="*/ 2575063 h 2805611"/>
                <a:gd name="connsiteX5" fmla="*/ 235524 w 1264135"/>
                <a:gd name="connsiteY5" fmla="*/ 65129 h 2805611"/>
                <a:gd name="connsiteX6" fmla="*/ 1177915 w 1264135"/>
                <a:gd name="connsiteY6" fmla="*/ 783586 h 2805611"/>
                <a:gd name="connsiteX7" fmla="*/ 1233899 w 1264135"/>
                <a:gd name="connsiteY7" fmla="*/ 1287439 h 2805611"/>
                <a:gd name="connsiteX0" fmla="*/ 1243230 w 1275918"/>
                <a:gd name="connsiteY0" fmla="*/ 1334092 h 2805611"/>
                <a:gd name="connsiteX1" fmla="*/ 1075279 w 1275918"/>
                <a:gd name="connsiteY1" fmla="*/ 1511374 h 2805611"/>
                <a:gd name="connsiteX2" fmla="*/ 692724 w 1275918"/>
                <a:gd name="connsiteY2" fmla="*/ 1949912 h 2805611"/>
                <a:gd name="connsiteX3" fmla="*/ 487450 w 1275918"/>
                <a:gd name="connsiteY3" fmla="*/ 2621716 h 2805611"/>
                <a:gd name="connsiteX4" fmla="*/ 11589 w 1275918"/>
                <a:gd name="connsiteY4" fmla="*/ 2575063 h 2805611"/>
                <a:gd name="connsiteX5" fmla="*/ 235524 w 1275918"/>
                <a:gd name="connsiteY5" fmla="*/ 65129 h 2805611"/>
                <a:gd name="connsiteX6" fmla="*/ 1177915 w 1275918"/>
                <a:gd name="connsiteY6" fmla="*/ 783586 h 2805611"/>
                <a:gd name="connsiteX7" fmla="*/ 1233899 w 1275918"/>
                <a:gd name="connsiteY7" fmla="*/ 1287439 h 280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5918" h="2805611">
                  <a:moveTo>
                    <a:pt x="1243230" y="1334092"/>
                  </a:moveTo>
                  <a:cubicBezTo>
                    <a:pt x="1205130" y="1371414"/>
                    <a:pt x="1167030" y="1408737"/>
                    <a:pt x="1075279" y="1511374"/>
                  </a:cubicBezTo>
                  <a:cubicBezTo>
                    <a:pt x="983528" y="1614011"/>
                    <a:pt x="790695" y="1764855"/>
                    <a:pt x="692724" y="1949912"/>
                  </a:cubicBezTo>
                  <a:cubicBezTo>
                    <a:pt x="594752" y="2134969"/>
                    <a:pt x="600972" y="2517524"/>
                    <a:pt x="487450" y="2621716"/>
                  </a:cubicBezTo>
                  <a:cubicBezTo>
                    <a:pt x="373927" y="2725908"/>
                    <a:pt x="53577" y="3001161"/>
                    <a:pt x="11589" y="2575063"/>
                  </a:cubicBezTo>
                  <a:cubicBezTo>
                    <a:pt x="-30399" y="2148965"/>
                    <a:pt x="41136" y="363708"/>
                    <a:pt x="235524" y="65129"/>
                  </a:cubicBezTo>
                  <a:cubicBezTo>
                    <a:pt x="429912" y="-233450"/>
                    <a:pt x="1011519" y="579868"/>
                    <a:pt x="1177915" y="783586"/>
                  </a:cubicBezTo>
                  <a:cubicBezTo>
                    <a:pt x="1344311" y="987304"/>
                    <a:pt x="1252560" y="1287439"/>
                    <a:pt x="1233899" y="1287439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5502805" y="3181738"/>
              <a:ext cx="842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</a:rPr>
                <a:t>Canary</a:t>
              </a:r>
              <a:r>
                <a:rPr lang="es-ES" dirty="0">
                  <a:solidFill>
                    <a:srgbClr val="FF0000"/>
                  </a:solidFill>
                </a:rPr>
                <a:t> </a:t>
              </a:r>
              <a:r>
                <a:rPr lang="es-ES" dirty="0" err="1">
                  <a:solidFill>
                    <a:srgbClr val="FF0000"/>
                  </a:solidFill>
                </a:rPr>
                <a:t>Islands</a:t>
              </a:r>
              <a:endParaRPr lang="es-ES" dirty="0">
                <a:solidFill>
                  <a:srgbClr val="FF0000"/>
                </a:solidFill>
              </a:endParaRP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5183717" y="4164290"/>
              <a:ext cx="7580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FF0000"/>
                  </a:solidFill>
                </a:rPr>
                <a:t>Cape Verde</a:t>
              </a:r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5615801" y="2253734"/>
              <a:ext cx="842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FF0000"/>
                  </a:solidFill>
                </a:rPr>
                <a:t>Azores</a:t>
              </a: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5629896" y="2751181"/>
              <a:ext cx="966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FF0000"/>
                  </a:solidFill>
                </a:rPr>
                <a:t>Madeira</a:t>
              </a:r>
            </a:p>
          </p:txBody>
        </p:sp>
        <p:sp>
          <p:nvSpPr>
            <p:cNvPr id="15" name="CuadroTexto 14"/>
            <p:cNvSpPr txBox="1"/>
            <p:nvPr/>
          </p:nvSpPr>
          <p:spPr>
            <a:xfrm rot="16200000">
              <a:off x="4247612" y="3070609"/>
              <a:ext cx="1898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accent2"/>
                  </a:solidFill>
                </a:rPr>
                <a:t>MACARONESIA</a:t>
              </a:r>
            </a:p>
          </p:txBody>
        </p:sp>
      </p:grpSp>
      <p:sp>
        <p:nvSpPr>
          <p:cNvPr id="18" name="CuadroTexto 17"/>
          <p:cNvSpPr txBox="1"/>
          <p:nvPr/>
        </p:nvSpPr>
        <p:spPr>
          <a:xfrm>
            <a:off x="3996778" y="4102650"/>
            <a:ext cx="123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Mauritania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3668272" y="4362854"/>
            <a:ext cx="95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Senegal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74" y="5610784"/>
            <a:ext cx="4749501" cy="1247216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123824" y="2305868"/>
            <a:ext cx="25193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Gran Canaria: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Madrid: 1700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Barcelona: 2200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Paris: 2700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London: 2900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Brussels</a:t>
            </a:r>
            <a:r>
              <a:rPr lang="es-ES" dirty="0" smtClean="0"/>
              <a:t>: 3000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Rome: 3000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Amsterdam</a:t>
            </a:r>
            <a:r>
              <a:rPr lang="es-ES" dirty="0" smtClean="0"/>
              <a:t>: 3200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Berlin</a:t>
            </a:r>
            <a:r>
              <a:rPr lang="es-ES" dirty="0" smtClean="0"/>
              <a:t>: 3600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Helsinki: 4700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Cayenne</a:t>
            </a:r>
            <a:r>
              <a:rPr lang="es-ES" dirty="0" smtClean="0"/>
              <a:t>: 4700 km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9943958" y="2040631"/>
            <a:ext cx="25193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Gran Canaria: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Agadir</a:t>
            </a:r>
            <a:r>
              <a:rPr lang="es-ES" dirty="0" smtClean="0"/>
              <a:t>: 600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Rabat: 1000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Nuakchot: 1100km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Dakar: 1500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Praia: 1700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Bamako: 1900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Conakry: 2000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FreeTown</a:t>
            </a:r>
            <a:r>
              <a:rPr lang="es-ES" dirty="0" smtClean="0"/>
              <a:t>: 2200km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Niamey: 2400km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Monrovia: 2500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Yamusukru</a:t>
            </a:r>
            <a:r>
              <a:rPr lang="es-ES" dirty="0" smtClean="0"/>
              <a:t>: 2600km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Acra</a:t>
            </a:r>
            <a:r>
              <a:rPr lang="es-ES" dirty="0" smtClean="0"/>
              <a:t>: 3000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Abuja: 3200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Yaunde</a:t>
            </a:r>
            <a:r>
              <a:rPr lang="es-ES" dirty="0" smtClean="0"/>
              <a:t>: 4000 km</a:t>
            </a:r>
          </a:p>
        </p:txBody>
      </p:sp>
    </p:spTree>
    <p:extLst>
      <p:ext uri="{BB962C8B-B14F-4D97-AF65-F5344CB8AC3E}">
        <p14:creationId xmlns:p14="http://schemas.microsoft.com/office/powerpoint/2010/main" xmlns="" val="271534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40437" y="354886"/>
            <a:ext cx="7987228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Strategic base for humanitarian aid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94536" y="498835"/>
            <a:ext cx="1524000" cy="1524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7562" y="542922"/>
            <a:ext cx="1432875" cy="14799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47801" y="5211239"/>
            <a:ext cx="5891002" cy="1546974"/>
          </a:xfrm>
          <a:prstGeom prst="rect">
            <a:avLst/>
          </a:prstGeom>
        </p:spPr>
      </p:pic>
      <p:pic>
        <p:nvPicPr>
          <p:cNvPr id="10" name="Marcador de contenido 3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3147801" y="1270175"/>
            <a:ext cx="6259709" cy="43513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633" y="2165557"/>
            <a:ext cx="3007168" cy="332796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07509" y="1947348"/>
            <a:ext cx="2740710" cy="17927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35900" y="3740062"/>
            <a:ext cx="2283925" cy="246975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9635900" y="6209812"/>
            <a:ext cx="2283925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600" dirty="0" err="1" smtClean="0"/>
              <a:t>One</a:t>
            </a:r>
            <a:r>
              <a:rPr lang="es-ES" sz="1600" dirty="0" smtClean="0"/>
              <a:t> of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six</a:t>
            </a:r>
            <a:r>
              <a:rPr lang="es-ES" sz="1600" dirty="0" smtClean="0"/>
              <a:t> </a:t>
            </a:r>
            <a:r>
              <a:rPr lang="es-ES" sz="1600" dirty="0" err="1" smtClean="0"/>
              <a:t>overseas</a:t>
            </a:r>
            <a:r>
              <a:rPr lang="es-ES" sz="1600" dirty="0" smtClean="0"/>
              <a:t> </a:t>
            </a:r>
            <a:r>
              <a:rPr lang="es-ES" sz="1600" dirty="0" err="1" smtClean="0"/>
              <a:t>warehouses</a:t>
            </a:r>
            <a:endParaRPr lang="es-ES" sz="16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76850" y="5493522"/>
            <a:ext cx="2970951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600" dirty="0" err="1" smtClean="0"/>
              <a:t>One</a:t>
            </a:r>
            <a:r>
              <a:rPr lang="es-ES" sz="1600" dirty="0" smtClean="0"/>
              <a:t> of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five</a:t>
            </a:r>
            <a:r>
              <a:rPr lang="es-ES" sz="1600" dirty="0" smtClean="0"/>
              <a:t> </a:t>
            </a:r>
            <a:r>
              <a:rPr lang="es-ES" sz="1600" dirty="0" err="1" smtClean="0"/>
              <a:t>humanitarian</a:t>
            </a:r>
            <a:r>
              <a:rPr lang="es-ES" sz="1600" dirty="0" smtClean="0"/>
              <a:t> </a:t>
            </a:r>
            <a:r>
              <a:rPr lang="es-ES" sz="1600" dirty="0" err="1" smtClean="0"/>
              <a:t>logistic</a:t>
            </a:r>
            <a:r>
              <a:rPr lang="es-ES" sz="1600" dirty="0" smtClean="0"/>
              <a:t> centers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xmlns="" val="6285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47801" y="5211239"/>
            <a:ext cx="5891002" cy="15469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94536" y="498835"/>
            <a:ext cx="1524000" cy="1524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7562" y="542922"/>
            <a:ext cx="1432875" cy="14799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47801" y="103672"/>
            <a:ext cx="6198079" cy="261481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83082" y="2949623"/>
            <a:ext cx="4252966" cy="239229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702" y="2984169"/>
            <a:ext cx="4191550" cy="235774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534930" y="2764957"/>
            <a:ext cx="304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City of Las Palmas GC - </a:t>
            </a:r>
            <a:r>
              <a:rPr lang="es-ES" dirty="0" err="1" smtClean="0"/>
              <a:t>harbor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692044" y="5496066"/>
            <a:ext cx="324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ULPGC </a:t>
            </a:r>
            <a:r>
              <a:rPr lang="es-ES" dirty="0" err="1" smtClean="0"/>
              <a:t>main</a:t>
            </a:r>
            <a:r>
              <a:rPr lang="es-ES" dirty="0" smtClean="0"/>
              <a:t> campus in Tafira</a:t>
            </a:r>
          </a:p>
          <a:p>
            <a:r>
              <a:rPr lang="es-ES" dirty="0"/>
              <a:t> </a:t>
            </a:r>
            <a:r>
              <a:rPr lang="es-ES" dirty="0" smtClean="0"/>
              <a:t>         (Las Palmas GC)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823401" y="5496065"/>
            <a:ext cx="23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City of Las Palmas GC – </a:t>
            </a:r>
          </a:p>
          <a:p>
            <a:r>
              <a:rPr lang="es-ES" dirty="0" smtClean="0"/>
              <a:t>Beach of Las Canteras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83826" y="3036250"/>
            <a:ext cx="3458683" cy="2536803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84178" y="6388881"/>
            <a:ext cx="4150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9"/>
              </a:rPr>
              <a:t>http://www.grancanaria.com/turismo/en/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75126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47801" y="5211239"/>
            <a:ext cx="5891002" cy="154697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94536" y="498835"/>
            <a:ext cx="1524000" cy="1524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7562" y="542922"/>
            <a:ext cx="1432875" cy="1479913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2564091" y="365125"/>
            <a:ext cx="7598004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NA-MIC Venue at ULPGC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70471" y="2216114"/>
            <a:ext cx="3645103" cy="273461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08125" y="1558344"/>
            <a:ext cx="3577624" cy="26839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rightnessContrast bright="15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5737" y="2216113"/>
            <a:ext cx="2976128" cy="223274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sharpenSoften amoun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862" y="4481453"/>
            <a:ext cx="2986003" cy="22401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sharpenSoften amount="50000"/>
                    </a14:imgEffect>
                    <a14:imgEffect>
                      <a14:brightnessContrast bright="25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67191" y="4333733"/>
            <a:ext cx="3224809" cy="24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7379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47801" y="5514535"/>
            <a:ext cx="5891002" cy="134346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94536" y="498835"/>
            <a:ext cx="1524000" cy="1524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7562" y="542922"/>
            <a:ext cx="1432875" cy="1479913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2564091" y="365125"/>
            <a:ext cx="7598004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NA-MIC Venue at ULPGC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65710" y="1509349"/>
            <a:ext cx="8290388" cy="388323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0901547" y="2208810"/>
            <a:ext cx="1116281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Hotel Marriot</a:t>
            </a:r>
          </a:p>
          <a:p>
            <a:r>
              <a:rPr lang="es-ES" dirty="0" smtClean="0"/>
              <a:t>AC Iberia</a:t>
            </a:r>
          </a:p>
          <a:p>
            <a:r>
              <a:rPr lang="es-ES" dirty="0" smtClean="0"/>
              <a:t>1 Km</a:t>
            </a:r>
          </a:p>
          <a:p>
            <a:r>
              <a:rPr lang="es-ES" dirty="0" smtClean="0"/>
              <a:t>12 min.</a:t>
            </a:r>
            <a:endParaRPr lang="es-ES" dirty="0"/>
          </a:p>
        </p:txBody>
      </p:sp>
      <p:sp>
        <p:nvSpPr>
          <p:cNvPr id="8" name="Elipse 7"/>
          <p:cNvSpPr/>
          <p:nvPr/>
        </p:nvSpPr>
        <p:spPr>
          <a:xfrm>
            <a:off x="7196447" y="2855141"/>
            <a:ext cx="712519" cy="529327"/>
          </a:xfrm>
          <a:prstGeom prst="ellipse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/>
          <p:cNvCxnSpPr>
            <a:endCxn id="3" idx="1"/>
          </p:cNvCxnSpPr>
          <p:nvPr/>
        </p:nvCxnSpPr>
        <p:spPr>
          <a:xfrm flipV="1">
            <a:off x="7671460" y="2947474"/>
            <a:ext cx="3230087" cy="199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7659584" y="4528692"/>
            <a:ext cx="712519" cy="529327"/>
          </a:xfrm>
          <a:prstGeom prst="ellipse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10856536" y="4192250"/>
            <a:ext cx="102127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Hotel Parque</a:t>
            </a:r>
          </a:p>
          <a:p>
            <a:r>
              <a:rPr lang="es-ES" dirty="0" smtClean="0"/>
              <a:t>1.1 Km</a:t>
            </a:r>
          </a:p>
          <a:p>
            <a:r>
              <a:rPr lang="es-ES" dirty="0" smtClean="0"/>
              <a:t>13 min.</a:t>
            </a:r>
            <a:endParaRPr lang="es-ES" dirty="0"/>
          </a:p>
        </p:txBody>
      </p:sp>
      <p:cxnSp>
        <p:nvCxnSpPr>
          <p:cNvPr id="20" name="Conector recto de flecha 19"/>
          <p:cNvCxnSpPr/>
          <p:nvPr/>
        </p:nvCxnSpPr>
        <p:spPr>
          <a:xfrm flipV="1">
            <a:off x="8153400" y="4737574"/>
            <a:ext cx="2602917" cy="54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>
            <a:off x="4281325" y="3146963"/>
            <a:ext cx="999507" cy="638905"/>
          </a:xfrm>
          <a:prstGeom prst="ellipse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de flecha 22"/>
          <p:cNvCxnSpPr/>
          <p:nvPr/>
        </p:nvCxnSpPr>
        <p:spPr>
          <a:xfrm flipH="1">
            <a:off x="2365710" y="3466415"/>
            <a:ext cx="2415368" cy="2448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1855071" y="5911508"/>
            <a:ext cx="102127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NA-MIC </a:t>
            </a:r>
            <a:r>
              <a:rPr lang="es-ES" dirty="0" err="1" smtClean="0"/>
              <a:t>venue</a:t>
            </a:r>
            <a:endParaRPr lang="es-ES" dirty="0" smtClean="0"/>
          </a:p>
        </p:txBody>
      </p:sp>
      <p:sp>
        <p:nvSpPr>
          <p:cNvPr id="25" name="CuadroTexto 24"/>
          <p:cNvSpPr txBox="1"/>
          <p:nvPr/>
        </p:nvSpPr>
        <p:spPr>
          <a:xfrm>
            <a:off x="190005" y="2125683"/>
            <a:ext cx="2050432" cy="40318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smtClean="0"/>
              <a:t>Hotel Marriot </a:t>
            </a:r>
          </a:p>
          <a:p>
            <a:r>
              <a:rPr lang="es-ES" b="1" dirty="0" smtClean="0"/>
              <a:t>AC</a:t>
            </a:r>
            <a:r>
              <a:rPr lang="es-ES" b="1" dirty="0"/>
              <a:t> </a:t>
            </a:r>
            <a:r>
              <a:rPr lang="es-ES" b="1" dirty="0" err="1" smtClean="0"/>
              <a:t>beria</a:t>
            </a:r>
            <a:endParaRPr lang="es-ES" b="1" dirty="0" smtClean="0"/>
          </a:p>
          <a:p>
            <a:r>
              <a:rPr lang="es-ES" dirty="0" err="1" smtClean="0"/>
              <a:t>Aprox</a:t>
            </a:r>
            <a:r>
              <a:rPr lang="es-ES" dirty="0" smtClean="0"/>
              <a:t> 100€/</a:t>
            </a:r>
            <a:r>
              <a:rPr lang="es-ES" dirty="0" err="1" smtClean="0"/>
              <a:t>night</a:t>
            </a:r>
            <a:endParaRPr lang="es-ES" dirty="0" smtClean="0"/>
          </a:p>
          <a:p>
            <a:r>
              <a:rPr lang="es-ES" dirty="0" smtClean="0"/>
              <a:t>50 </a:t>
            </a:r>
            <a:r>
              <a:rPr lang="es-ES" dirty="0" err="1" smtClean="0"/>
              <a:t>rooms</a:t>
            </a:r>
            <a:r>
              <a:rPr lang="es-ES" dirty="0" smtClean="0"/>
              <a:t> </a:t>
            </a:r>
            <a:r>
              <a:rPr lang="es-ES" dirty="0" err="1" smtClean="0"/>
              <a:t>reserved</a:t>
            </a:r>
            <a:endParaRPr lang="es-ES" dirty="0" smtClean="0"/>
          </a:p>
          <a:p>
            <a:r>
              <a:rPr lang="es-ES" dirty="0" err="1" smtClean="0"/>
              <a:t>Breakfast</a:t>
            </a:r>
            <a:r>
              <a:rPr lang="es-ES" dirty="0" smtClean="0"/>
              <a:t> </a:t>
            </a:r>
            <a:r>
              <a:rPr lang="es-ES" dirty="0" err="1" smtClean="0"/>
              <a:t>included</a:t>
            </a:r>
            <a:endParaRPr lang="es-ES" dirty="0" smtClean="0"/>
          </a:p>
          <a:p>
            <a:endParaRPr lang="es-ES" dirty="0"/>
          </a:p>
          <a:p>
            <a:r>
              <a:rPr lang="es-ES" b="1" dirty="0" smtClean="0"/>
              <a:t>Hotel Parque</a:t>
            </a:r>
          </a:p>
          <a:p>
            <a:r>
              <a:rPr lang="es-ES" dirty="0" err="1" smtClean="0"/>
              <a:t>Approx</a:t>
            </a:r>
            <a:r>
              <a:rPr lang="es-ES" dirty="0" smtClean="0"/>
              <a:t> 55€/</a:t>
            </a:r>
            <a:r>
              <a:rPr lang="es-ES" dirty="0" err="1" smtClean="0"/>
              <a:t>night</a:t>
            </a:r>
            <a:endParaRPr lang="es-ES" dirty="0" smtClean="0"/>
          </a:p>
          <a:p>
            <a:r>
              <a:rPr lang="es-ES" dirty="0" smtClean="0"/>
              <a:t>40 romos </a:t>
            </a:r>
            <a:r>
              <a:rPr lang="es-ES" dirty="0" err="1" smtClean="0"/>
              <a:t>reserved</a:t>
            </a:r>
            <a:endParaRPr lang="es-ES" dirty="0" smtClean="0"/>
          </a:p>
          <a:p>
            <a:r>
              <a:rPr lang="es-ES" dirty="0" err="1" smtClean="0"/>
              <a:t>Breakfast</a:t>
            </a:r>
            <a:r>
              <a:rPr lang="es-ES" dirty="0" smtClean="0"/>
              <a:t> </a:t>
            </a:r>
            <a:r>
              <a:rPr lang="es-ES" dirty="0" err="1" smtClean="0"/>
              <a:t>included</a:t>
            </a:r>
            <a:endParaRPr lang="es-ES" dirty="0"/>
          </a:p>
          <a:p>
            <a:endParaRPr lang="es-ES" dirty="0" smtClean="0"/>
          </a:p>
          <a:p>
            <a:r>
              <a:rPr lang="es-ES" sz="2000" b="1" dirty="0" err="1" smtClean="0">
                <a:solidFill>
                  <a:srgbClr val="FF0000"/>
                </a:solidFill>
              </a:rPr>
              <a:t>Reserved</a:t>
            </a:r>
            <a:r>
              <a:rPr lang="es-ES" sz="2000" b="1" dirty="0" smtClean="0">
                <a:solidFill>
                  <a:srgbClr val="FF0000"/>
                </a:solidFill>
              </a:rPr>
              <a:t> </a:t>
            </a:r>
            <a:r>
              <a:rPr lang="es-ES" sz="2000" b="1" dirty="0" err="1" smtClean="0">
                <a:solidFill>
                  <a:srgbClr val="FF0000"/>
                </a:solidFill>
              </a:rPr>
              <a:t>until</a:t>
            </a:r>
            <a:endParaRPr lang="es-ES" sz="2000" b="1" dirty="0" smtClean="0">
              <a:solidFill>
                <a:srgbClr val="FF0000"/>
              </a:solidFill>
            </a:endParaRPr>
          </a:p>
          <a:p>
            <a:r>
              <a:rPr lang="es-ES" sz="2000" b="1" dirty="0" err="1" smtClean="0">
                <a:solidFill>
                  <a:srgbClr val="FF0000"/>
                </a:solidFill>
              </a:rPr>
              <a:t>March</a:t>
            </a:r>
            <a:r>
              <a:rPr lang="es-ES" sz="2000" b="1" dirty="0" smtClean="0">
                <a:solidFill>
                  <a:srgbClr val="FF0000"/>
                </a:solidFill>
              </a:rPr>
              <a:t> 30</a:t>
            </a:r>
          </a:p>
          <a:p>
            <a:endParaRPr lang="es-ES" dirty="0"/>
          </a:p>
        </p:txBody>
      </p:sp>
      <p:sp>
        <p:nvSpPr>
          <p:cNvPr id="27" name="Rectángulo 26"/>
          <p:cNvSpPr/>
          <p:nvPr/>
        </p:nvSpPr>
        <p:spPr>
          <a:xfrm>
            <a:off x="8993871" y="5392579"/>
            <a:ext cx="31523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6"/>
              </a:rPr>
              <a:t>http://</a:t>
            </a:r>
            <a:r>
              <a:rPr lang="es-ES" dirty="0" smtClean="0">
                <a:hlinkClick r:id="rId6"/>
              </a:rPr>
              <a:t>achotels.marriott.com/hotels/ac-hotel-iberia-las-palmas</a:t>
            </a:r>
            <a:endParaRPr lang="es-ES" dirty="0" smtClean="0"/>
          </a:p>
          <a:p>
            <a:endParaRPr lang="es-ES" dirty="0"/>
          </a:p>
          <a:p>
            <a:r>
              <a:rPr lang="es-ES" dirty="0">
                <a:hlinkClick r:id="rId7"/>
              </a:rPr>
              <a:t>http://hotelparqueenlaspalmas.com/en</a:t>
            </a:r>
            <a:r>
              <a:rPr lang="es-ES" dirty="0" smtClean="0">
                <a:hlinkClick r:id="rId7"/>
              </a:rPr>
              <a:t>/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045318" y="5344555"/>
            <a:ext cx="3739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– Data </a:t>
            </a:r>
            <a:r>
              <a:rPr lang="es-ES" dirty="0" err="1" smtClean="0"/>
              <a:t>Inst</a:t>
            </a:r>
            <a:r>
              <a:rPr lang="es-ES" dirty="0" smtClean="0"/>
              <a:t> </a:t>
            </a:r>
            <a:r>
              <a:rPr lang="es-ES" dirty="0" err="1" smtClean="0"/>
              <a:t>Geogr</a:t>
            </a:r>
            <a:r>
              <a:rPr lang="es-ES" dirty="0" smtClean="0"/>
              <a:t> </a:t>
            </a:r>
            <a:r>
              <a:rPr lang="es-ES" dirty="0" err="1" smtClean="0"/>
              <a:t>Nac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49562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47801" y="5211239"/>
            <a:ext cx="5891002" cy="154697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64091" y="365125"/>
            <a:ext cx="759800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 err="1" smtClean="0">
                <a:solidFill>
                  <a:srgbClr val="0070C0"/>
                </a:solidFill>
              </a:rPr>
              <a:t>Exploring</a:t>
            </a:r>
            <a:r>
              <a:rPr lang="es-ES" b="1" dirty="0" smtClean="0">
                <a:solidFill>
                  <a:srgbClr val="0070C0"/>
                </a:solidFill>
              </a:rPr>
              <a:t> </a:t>
            </a:r>
            <a:r>
              <a:rPr lang="es-ES" b="1" dirty="0" err="1" smtClean="0">
                <a:solidFill>
                  <a:srgbClr val="0070C0"/>
                </a:solidFill>
              </a:rPr>
              <a:t>potential</a:t>
            </a:r>
            <a:r>
              <a:rPr lang="es-ES" b="1" dirty="0" smtClean="0">
                <a:solidFill>
                  <a:srgbClr val="0070C0"/>
                </a:solidFill>
              </a:rPr>
              <a:t> </a:t>
            </a:r>
            <a:r>
              <a:rPr lang="es-ES" b="1" dirty="0" err="1" smtClean="0">
                <a:solidFill>
                  <a:srgbClr val="0070C0"/>
                </a:solidFill>
              </a:rPr>
              <a:t>synergies</a:t>
            </a:r>
            <a:r>
              <a:rPr lang="es-ES" b="1" dirty="0" smtClean="0">
                <a:solidFill>
                  <a:srgbClr val="0070C0"/>
                </a:solidFill>
              </a:rPr>
              <a:t> to </a:t>
            </a:r>
            <a:r>
              <a:rPr lang="es-ES" b="1" dirty="0" err="1" smtClean="0">
                <a:solidFill>
                  <a:srgbClr val="0070C0"/>
                </a:solidFill>
              </a:rPr>
              <a:t>apply</a:t>
            </a:r>
            <a:r>
              <a:rPr lang="es-ES" b="1" dirty="0" smtClean="0">
                <a:solidFill>
                  <a:srgbClr val="0070C0"/>
                </a:solidFill>
              </a:rPr>
              <a:t> NA-MIC </a:t>
            </a:r>
            <a:r>
              <a:rPr lang="es-ES" b="1" dirty="0" err="1" smtClean="0">
                <a:solidFill>
                  <a:srgbClr val="0070C0"/>
                </a:solidFill>
              </a:rPr>
              <a:t>technology</a:t>
            </a:r>
            <a:r>
              <a:rPr lang="es-ES" b="1" dirty="0" smtClean="0">
                <a:solidFill>
                  <a:srgbClr val="0070C0"/>
                </a:solidFill>
              </a:rPr>
              <a:t> in </a:t>
            </a:r>
            <a:r>
              <a:rPr lang="es-ES" b="1" dirty="0" err="1" smtClean="0">
                <a:solidFill>
                  <a:srgbClr val="0070C0"/>
                </a:solidFill>
              </a:rPr>
              <a:t>developing</a:t>
            </a:r>
            <a:r>
              <a:rPr lang="es-ES" b="1" dirty="0" smtClean="0">
                <a:solidFill>
                  <a:srgbClr val="0070C0"/>
                </a:solidFill>
              </a:rPr>
              <a:t> </a:t>
            </a:r>
            <a:r>
              <a:rPr lang="es-ES" b="1" dirty="0" err="1" smtClean="0">
                <a:solidFill>
                  <a:srgbClr val="0070C0"/>
                </a:solidFill>
              </a:rPr>
              <a:t>countries</a:t>
            </a:r>
            <a:endParaRPr lang="es-ES" b="1" dirty="0">
              <a:solidFill>
                <a:srgbClr val="0070C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8979" y="2253005"/>
            <a:ext cx="11292288" cy="295823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Our concept: medical technology for sustainable development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Our logo is devised to visually convey this concept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Already working in Cape Verde, Mauritania and Senegal. Soon Mozambique</a:t>
            </a:r>
          </a:p>
          <a:p>
            <a:r>
              <a:rPr lang="en-US" dirty="0"/>
              <a:t>Our website: </a:t>
            </a:r>
            <a:r>
              <a:rPr lang="en-US" dirty="0">
                <a:hlinkClick r:id="rId3"/>
              </a:rPr>
              <a:t>http://medtec4susdev.org</a:t>
            </a:r>
            <a:r>
              <a:rPr lang="en-US" dirty="0"/>
              <a:t>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Our motto: train the trainers - affordable high-tech for sustainable development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During NA-MIC Project </a:t>
            </a:r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dirty="0" smtClean="0">
                <a:solidFill>
                  <a:srgbClr val="0070C0"/>
                </a:solidFill>
              </a:rPr>
              <a:t>eek we’ll host a parallel event with some of our African partners (physicians, engineers and academics) to introduce them to NA-MIC technology and explore synergies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94536" y="498835"/>
            <a:ext cx="1524000" cy="1524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7562" y="542922"/>
            <a:ext cx="1432875" cy="147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899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64091" y="365125"/>
            <a:ext cx="7598004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Already started &amp; promoting  international collaboration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94536" y="498835"/>
            <a:ext cx="1524000" cy="1524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7562" y="542922"/>
            <a:ext cx="1432875" cy="147991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5551" y="4849289"/>
            <a:ext cx="5891002" cy="154697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9365" y="2074113"/>
            <a:ext cx="3573101" cy="26492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sharpenSoften amount="50000"/>
                    </a14:imgEffect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85791" y="2055261"/>
            <a:ext cx="3557478" cy="266811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sharpenSoften amount="50000"/>
                    </a14:imgEffect>
                    <a14:imgEffect>
                      <a14:brightnessContrast bright="25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60516" y="2055260"/>
            <a:ext cx="3557481" cy="266811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276553" y="4849289"/>
            <a:ext cx="57320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Only a first step. Some of the next ones: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F0"/>
                </a:solidFill>
              </a:rPr>
              <a:t>International mentoring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F0"/>
                </a:solidFill>
              </a:rPr>
              <a:t>Medical &amp; engineering education based on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F0"/>
                </a:solidFill>
              </a:rPr>
              <a:t>Affordable high-tech medical &amp; surgical simulators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F0"/>
                </a:solidFill>
              </a:rPr>
              <a:t>Screening the diabetic foot measuring thermal radiation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180428" y="1597715"/>
            <a:ext cx="3636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In </a:t>
            </a:r>
            <a:r>
              <a:rPr lang="es-ES" b="1" dirty="0" err="1" smtClean="0">
                <a:solidFill>
                  <a:srgbClr val="FF0000"/>
                </a:solidFill>
              </a:rPr>
              <a:t>the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Canary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Islands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0960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708</Words>
  <Application>Microsoft Office PowerPoint</Application>
  <PresentationFormat>Personalizado</PresentationFormat>
  <Paragraphs>132</Paragraphs>
  <Slides>12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Tema de Office</vt:lpstr>
      <vt:lpstr>Diapositiva 1</vt:lpstr>
      <vt:lpstr>Key facts about ULPGC</vt:lpstr>
      <vt:lpstr>Diapositiva 3</vt:lpstr>
      <vt:lpstr>Strategic base for humanitarian aid</vt:lpstr>
      <vt:lpstr>Diapositiva 5</vt:lpstr>
      <vt:lpstr>NA-MIC Venue at ULPGC</vt:lpstr>
      <vt:lpstr>NA-MIC Venue at ULPGC</vt:lpstr>
      <vt:lpstr>Exploring potential synergies to apply NA-MIC technology in developing countries</vt:lpstr>
      <vt:lpstr>Already started &amp; promoting  international collaboration</vt:lpstr>
      <vt:lpstr>Already started &amp; promoting  international collaboration</vt:lpstr>
      <vt:lpstr>Looking forward, looking further</vt:lpstr>
      <vt:lpstr>Thank you and see you soon in Gran Canaria!!!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Technology for Sustainable Development</dc:title>
  <dc:creator>Juan Bautista Ruiz Alzola</dc:creator>
  <cp:lastModifiedBy>Marilola</cp:lastModifiedBy>
  <cp:revision>93</cp:revision>
  <dcterms:created xsi:type="dcterms:W3CDTF">2017-05-09T06:40:38Z</dcterms:created>
  <dcterms:modified xsi:type="dcterms:W3CDTF">2018-01-12T05:20:08Z</dcterms:modified>
</cp:coreProperties>
</file>